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0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/>
    <p:restoredTop sz="94687"/>
  </p:normalViewPr>
  <p:slideViewPr>
    <p:cSldViewPr snapToGrid="0">
      <p:cViewPr>
        <p:scale>
          <a:sx n="114" d="100"/>
          <a:sy n="114" d="100"/>
        </p:scale>
        <p:origin x="4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7E382-EDBB-404E-B23C-71CABD65DADA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03312-DAB7-B14E-AFBB-90B0AAE2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97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03312-DAB7-B14E-AFBB-90B0AAE27D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4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36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27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08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0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8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7/15/24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2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45B16-36EC-4606-9AE0-6F220A940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4AC1B709-7722-8F52-6539-84D67BF11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</a:blip>
          <a:srcRect t="11465" b="8178"/>
          <a:stretch/>
        </p:blipFill>
        <p:spPr>
          <a:xfrm>
            <a:off x="-12503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43F1C-2599-AED6-9DA7-CCD7085AE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6731" y="4521057"/>
            <a:ext cx="6241965" cy="1535402"/>
          </a:xfrm>
          <a:gradFill flip="none" rotWithShape="1">
            <a:gsLst>
              <a:gs pos="3000">
                <a:schemeClr val="bg1">
                  <a:lumMod val="75000"/>
                  <a:alpha val="39000"/>
                </a:schemeClr>
              </a:gs>
              <a:gs pos="44000">
                <a:schemeClr val="bg1">
                  <a:lumMod val="65000"/>
                  <a:alpha val="93000"/>
                </a:schemeClr>
              </a:gs>
              <a:gs pos="58000">
                <a:schemeClr val="bg1">
                  <a:lumMod val="65000"/>
                  <a:alpha val="65000"/>
                </a:schemeClr>
              </a:gs>
              <a:gs pos="100000">
                <a:schemeClr val="bg1">
                  <a:lumMod val="50000"/>
                  <a:alpha val="87000"/>
                </a:schemeClr>
              </a:gs>
            </a:gsLst>
            <a:lin ang="0" scaled="1"/>
            <a:tileRect/>
          </a:gradFill>
        </p:spPr>
        <p:txBody>
          <a:bodyPr anchor="ctr">
            <a:noAutofit/>
          </a:bodyPr>
          <a:lstStyle/>
          <a:p>
            <a:r>
              <a:rPr lang="en-US" sz="5500" dirty="0">
                <a:solidFill>
                  <a:srgbClr val="FF000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U</a:t>
            </a:r>
            <a:r>
              <a:rPr lang="en-US" sz="5500" dirty="0">
                <a:solidFill>
                  <a:srgbClr val="FFC00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n</a:t>
            </a:r>
            <a:r>
              <a:rPr lang="en-US" sz="5500" dirty="0">
                <a:solidFill>
                  <a:srgbClr val="FFFF0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i</a:t>
            </a:r>
            <a:r>
              <a:rPr lang="en-US" sz="5500" dirty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c</a:t>
            </a:r>
            <a:r>
              <a:rPr lang="en-US" sz="5500" dirty="0">
                <a:solidFill>
                  <a:srgbClr val="0070C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or</a:t>
            </a:r>
            <a:r>
              <a:rPr lang="en-US" sz="5500" dirty="0">
                <a:solidFill>
                  <a:srgbClr val="7030A0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n</a:t>
            </a:r>
            <a:r>
              <a:rPr lang="en-US" sz="5500" dirty="0">
                <a:solidFill>
                  <a:srgbClr val="FFFFFF"/>
                </a:solidFill>
                <a:effectLst>
                  <a:glow rad="1270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 </a:t>
            </a:r>
            <a:r>
              <a:rPr lang="en-US" sz="5500" dirty="0">
                <a:solidFill>
                  <a:srgbClr val="FFFFFF"/>
                </a:solidFill>
              </a:rPr>
              <a:t>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CE2DE-64BB-405A-AB10-CB488261A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301" y="4533812"/>
            <a:ext cx="3063431" cy="1551635"/>
          </a:xfr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40000">
                <a:schemeClr val="bg2">
                  <a:lumMod val="90000"/>
                </a:schemeClr>
              </a:gs>
              <a:gs pos="55000">
                <a:schemeClr val="bg2">
                  <a:lumMod val="90000"/>
                </a:schemeClr>
              </a:gs>
              <a:gs pos="99000">
                <a:schemeClr val="bg1">
                  <a:lumMod val="65000"/>
                  <a:alpha val="78000"/>
                </a:schemeClr>
              </a:gs>
            </a:gsLst>
            <a:lin ang="0" scaled="1"/>
            <a:tileRect/>
          </a:gradFill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Athena Wu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Ian Nguyen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Lana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Huyen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Oty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Baasandorj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D5243F-6AFC-4A87-8525-C3B22EFD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4495800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8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8F4F0-852C-8680-6196-1C8D0B8F2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BD6CA-CD93-EA09-61AB-4C185DEE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Total 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61CCA-AA79-6935-AFF1-22192E56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graph of a graph with colored lines&#10;&#10;Description automatically generated with medium confidence">
            <a:extLst>
              <a:ext uri="{FF2B5EF4-FFF2-40B4-BE49-F238E27FC236}">
                <a16:creationId xmlns:a16="http://schemas.microsoft.com/office/drawing/2014/main" id="{BF285D50-2659-AB3E-0B81-4176BFC5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8" y="597662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4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AD82F-FB71-7F46-7F31-3FDD20F77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B217C-58E3-A60A-57D0-9E68FE08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Country vs industry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24976-BDF6-D616-AC26-18E9126C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CF6C512-076E-0EB4-7073-2CD8A70B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2" y="615176"/>
            <a:ext cx="7772400" cy="518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9739D7-7A44-77D6-6123-2F242FE58D13}"/>
              </a:ext>
            </a:extLst>
          </p:cNvPr>
          <p:cNvSpPr txBox="1"/>
          <p:nvPr/>
        </p:nvSpPr>
        <p:spPr>
          <a:xfrm>
            <a:off x="8920001" y="2698144"/>
            <a:ext cx="1382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The United States is also leading in the number of unicorn companies at 397 as China is next with 66 companies.</a:t>
            </a:r>
          </a:p>
        </p:txBody>
      </p:sp>
    </p:spTree>
    <p:extLst>
      <p:ext uri="{BB962C8B-B14F-4D97-AF65-F5344CB8AC3E}">
        <p14:creationId xmlns:p14="http://schemas.microsoft.com/office/powerpoint/2010/main" val="1951129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317B-0AA5-399B-33C3-09D549C8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7DD794-3A27-3522-3301-7B31C829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Country vs industry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FB32E-BBA5-5A81-16D2-1CAC9989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D9007BD-6A77-DF59-660E-6A7632F0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79" y="625628"/>
            <a:ext cx="7744911" cy="51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8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F981B-59FC-9363-BEAB-94EE60BEC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B764E-529E-0A5B-A434-DD6A652CE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2DD41-D3D2-682D-1EF0-0045434B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graph of 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F0A43ED1-B265-CB46-3DAB-E1C2CE72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3" y="1190934"/>
            <a:ext cx="7838226" cy="3919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8B1637-6B4A-9EDE-B2A2-3E5E6E3C373C}"/>
              </a:ext>
            </a:extLst>
          </p:cNvPr>
          <p:cNvSpPr txBox="1"/>
          <p:nvPr/>
        </p:nvSpPr>
        <p:spPr>
          <a:xfrm>
            <a:off x="8586439" y="2411826"/>
            <a:ext cx="1694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From a total of 1189 select investors, Accel has invested the most, in 62 companies. Accel has invested mainly in internet software &amp; services. Other industries include cybersecurity, artificial intelligence,  health, hardware, and more.</a:t>
            </a:r>
          </a:p>
        </p:txBody>
      </p:sp>
    </p:spTree>
    <p:extLst>
      <p:ext uri="{BB962C8B-B14F-4D97-AF65-F5344CB8AC3E}">
        <p14:creationId xmlns:p14="http://schemas.microsoft.com/office/powerpoint/2010/main" val="153562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670A5-CF03-BE35-1654-3832C5FCC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8ED1E-699F-1348-3F42-06F7829B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Map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794E8-EEB5-D4D6-0604-DF0E0CD3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</a:t>
            </a:fld>
            <a:endParaRPr lang="en-US"/>
          </a:p>
        </p:txBody>
      </p:sp>
      <p:pic>
        <p:nvPicPr>
          <p:cNvPr id="28" name="Picture 27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B8ADD248-F0B4-6869-7397-BE250C97E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166" y="420478"/>
            <a:ext cx="4799025" cy="2392543"/>
          </a:xfrm>
          <a:prstGeom prst="rect">
            <a:avLst/>
          </a:prstGeom>
        </p:spPr>
      </p:pic>
      <p:pic>
        <p:nvPicPr>
          <p:cNvPr id="30" name="Picture 29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A26A0005-80CC-8E23-2B1A-019E2AD2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398685"/>
            <a:ext cx="4799024" cy="2436127"/>
          </a:xfrm>
          <a:prstGeom prst="rect">
            <a:avLst/>
          </a:prstGeom>
        </p:spPr>
      </p:pic>
      <p:pic>
        <p:nvPicPr>
          <p:cNvPr id="32" name="Picture 31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09ACCB50-2BA4-ECCD-FF62-98D38666C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17" y="2948427"/>
            <a:ext cx="4152902" cy="2193105"/>
          </a:xfrm>
          <a:prstGeom prst="rect">
            <a:avLst/>
          </a:prstGeom>
        </p:spPr>
      </p:pic>
      <p:pic>
        <p:nvPicPr>
          <p:cNvPr id="34" name="Picture 33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63924659-8383-2A9C-7939-731866707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164" y="2159488"/>
            <a:ext cx="4138582" cy="2237772"/>
          </a:xfrm>
          <a:prstGeom prst="rect">
            <a:avLst/>
          </a:prstGeom>
        </p:spPr>
      </p:pic>
      <p:pic>
        <p:nvPicPr>
          <p:cNvPr id="36" name="Picture 35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0A764D48-D2B0-E36E-3D06-F73EA4DAB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91" y="3721935"/>
            <a:ext cx="4152902" cy="21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0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1ECA5-644F-AF76-C9EE-9056A48E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C4E6-D852-3907-100A-AA924CEB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80019-26DA-862A-0FB3-5E66E674A86C}"/>
              </a:ext>
            </a:extLst>
          </p:cNvPr>
          <p:cNvSpPr txBox="1"/>
          <p:nvPr/>
        </p:nvSpPr>
        <p:spPr>
          <a:xfrm>
            <a:off x="628652" y="906839"/>
            <a:ext cx="9709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Set Sources: </a:t>
            </a:r>
          </a:p>
          <a:p>
            <a:endParaRPr lang="en-US" dirty="0"/>
          </a:p>
          <a:p>
            <a:r>
              <a:rPr lang="en-US" dirty="0"/>
              <a:t>CB Insights: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	- https://</a:t>
            </a:r>
            <a:r>
              <a:rPr lang="en-US" dirty="0" err="1"/>
              <a:t>www.cbinsights.com</a:t>
            </a:r>
            <a:r>
              <a:rPr lang="en-US" dirty="0"/>
              <a:t>/research-unicorn-companies</a:t>
            </a:r>
          </a:p>
          <a:p>
            <a:endParaRPr lang="en-US" dirty="0"/>
          </a:p>
          <a:p>
            <a:r>
              <a:rPr lang="en-US" dirty="0"/>
              <a:t>Kaggle: </a:t>
            </a:r>
          </a:p>
          <a:p>
            <a:endParaRPr lang="en-US" dirty="0"/>
          </a:p>
          <a:p>
            <a:r>
              <a:rPr lang="en-US" dirty="0"/>
              <a:t>	-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tahzeer</a:t>
            </a:r>
            <a:r>
              <a:rPr lang="en-US" dirty="0"/>
              <a:t>/unicorn-startup-companies-july-2023</a:t>
            </a:r>
          </a:p>
          <a:p>
            <a:r>
              <a:rPr lang="en-US" dirty="0"/>
              <a:t>	-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ramjasmaurya</a:t>
            </a:r>
            <a:r>
              <a:rPr lang="en-US" dirty="0"/>
              <a:t>/unicorn-startups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999B6-05AF-5AD3-9B80-35582EBD3205}"/>
              </a:ext>
            </a:extLst>
          </p:cNvPr>
          <p:cNvSpPr txBox="1"/>
          <p:nvPr/>
        </p:nvSpPr>
        <p:spPr>
          <a:xfrm>
            <a:off x="10928323" y="1243390"/>
            <a:ext cx="738664" cy="43712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36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13610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0701-5D62-D9CB-DDBA-F879E8BC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Overview: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A846-8B71-67F4-5438-BB993B22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106276"/>
            <a:ext cx="9527275" cy="36439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 PRIVATELY HELD STARTUP WITH VALUATION ABOVE 1 BILLION USD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sz="2000" dirty="0"/>
              <a:t>Using the data of each unicorn company between 2022 and 2024, we will look at:</a:t>
            </a:r>
          </a:p>
          <a:p>
            <a:pPr lvl="1"/>
            <a:r>
              <a:rPr lang="en-US" sz="2000" dirty="0"/>
              <a:t>The relationship between growth and: Industry, year inducted as a Unicorn company, and location</a:t>
            </a:r>
          </a:p>
          <a:p>
            <a:pPr lvl="1"/>
            <a:r>
              <a:rPr lang="en-US" sz="2000" dirty="0"/>
              <a:t>Visualizations of the data </a:t>
            </a:r>
          </a:p>
          <a:p>
            <a:pPr lvl="1"/>
            <a:r>
              <a:rPr lang="en-US" sz="2000" dirty="0"/>
              <a:t>Analysis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C0183-E957-3981-75C6-F55EEEF6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C407-3217-333B-78D1-8D5BE70B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  <p:pic>
        <p:nvPicPr>
          <p:cNvPr id="10" name="Graphic 9" descr="Unicorn outline">
            <a:extLst>
              <a:ext uri="{FF2B5EF4-FFF2-40B4-BE49-F238E27FC236}">
                <a16:creationId xmlns:a16="http://schemas.microsoft.com/office/drawing/2014/main" id="{7D69F4E1-D2B1-BBD9-4F88-D1A56FDF0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3" y="266580"/>
            <a:ext cx="1560362" cy="15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33E41-DBD4-5FE0-B239-58D75156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9BE85-B876-E9D5-E544-5366F70A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227E7B-87FE-9B26-C334-ECF20474C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5636" y="430621"/>
            <a:ext cx="7980218" cy="2775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FFD38-FF94-6C69-768F-A56E2F821C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15635" y="3206349"/>
            <a:ext cx="7980219" cy="2775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023EED-83A2-EE41-F65B-C278C651B8AE}"/>
              </a:ext>
            </a:extLst>
          </p:cNvPr>
          <p:cNvSpPr txBox="1"/>
          <p:nvPr/>
        </p:nvSpPr>
        <p:spPr>
          <a:xfrm>
            <a:off x="11034811" y="430621"/>
            <a:ext cx="553998" cy="5125052"/>
          </a:xfrm>
          <a:prstGeom prst="rect">
            <a:avLst/>
          </a:prstGeom>
          <a:noFill/>
        </p:spPr>
        <p:txBody>
          <a:bodyPr vert="vert" wrap="square" rtlCol="0" anchor="ctr" anchorCtr="0">
            <a:spAutoFit/>
          </a:bodyPr>
          <a:lstStyle/>
          <a:p>
            <a:r>
              <a:rPr lang="en-US" sz="2400" dirty="0"/>
              <a:t>INDUDSTRY 2022 GROWTH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60C937-F666-920C-C07A-F6D3864463E0}"/>
              </a:ext>
            </a:extLst>
          </p:cNvPr>
          <p:cNvSpPr txBox="1"/>
          <p:nvPr/>
        </p:nvSpPr>
        <p:spPr>
          <a:xfrm>
            <a:off x="8395854" y="2736502"/>
            <a:ext cx="1943100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84000"/>
                  </a:schemeClr>
                </a:solidFill>
              </a:rPr>
              <a:t>Artificial Intelligence experienced the highest average growth rate, while the E-commerce &amp; Direct-to-Consumer and Edtech industries saw significant declines.</a:t>
            </a:r>
          </a:p>
        </p:txBody>
      </p:sp>
    </p:spTree>
    <p:extLst>
      <p:ext uri="{BB962C8B-B14F-4D97-AF65-F5344CB8AC3E}">
        <p14:creationId xmlns:p14="http://schemas.microsoft.com/office/powerpoint/2010/main" val="385464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22E1B-6156-EC6F-2154-490BCB57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2D2A-4F23-44D7-6B62-223F2DCF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5F694-5A7C-E0B2-2402-B8272ADCFDB9}"/>
              </a:ext>
            </a:extLst>
          </p:cNvPr>
          <p:cNvSpPr txBox="1"/>
          <p:nvPr/>
        </p:nvSpPr>
        <p:spPr>
          <a:xfrm>
            <a:off x="11020656" y="866474"/>
            <a:ext cx="553998" cy="5125052"/>
          </a:xfrm>
          <a:prstGeom prst="rect">
            <a:avLst/>
          </a:prstGeom>
          <a:noFill/>
        </p:spPr>
        <p:txBody>
          <a:bodyPr vert="vert" wrap="square" rtlCol="0" anchor="ctr" anchorCtr="0">
            <a:spAutoFit/>
          </a:bodyPr>
          <a:lstStyle/>
          <a:p>
            <a:r>
              <a:rPr lang="en-US" sz="2400" dirty="0"/>
              <a:t>INDUDSTRY 2023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4AC14-7252-145C-8D5D-78A1959338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2652577" y="430621"/>
            <a:ext cx="8076994" cy="2809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69426-FFD8-5523-B80D-6D6A7A2B82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652577" y="3240010"/>
            <a:ext cx="8076994" cy="2751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99016F-4EF8-DF7E-34CF-26256C01E4F4}"/>
              </a:ext>
            </a:extLst>
          </p:cNvPr>
          <p:cNvSpPr txBox="1"/>
          <p:nvPr/>
        </p:nvSpPr>
        <p:spPr>
          <a:xfrm>
            <a:off x="563935" y="2644170"/>
            <a:ext cx="1943100" cy="156966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84000"/>
                  </a:schemeClr>
                </a:solidFill>
              </a:rPr>
              <a:t>Data Management &amp; Analytics and Artificial Intelligence industries had notable growth, whereas the Internet and Supply Chain, Logistics, &amp; Delivery industries experienced a decrease</a:t>
            </a:r>
          </a:p>
        </p:txBody>
      </p:sp>
    </p:spTree>
    <p:extLst>
      <p:ext uri="{BB962C8B-B14F-4D97-AF65-F5344CB8AC3E}">
        <p14:creationId xmlns:p14="http://schemas.microsoft.com/office/powerpoint/2010/main" val="194304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253D3-77D1-C125-17FF-AE9DFAFD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Sources in 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9F634-080E-E56C-3F04-2CEED5A6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88D7D-1ECD-6FE6-8965-DA3A386CEF84}"/>
              </a:ext>
            </a:extLst>
          </p:cNvPr>
          <p:cNvSpPr txBox="1"/>
          <p:nvPr/>
        </p:nvSpPr>
        <p:spPr>
          <a:xfrm>
            <a:off x="11020656" y="866474"/>
            <a:ext cx="553998" cy="5125052"/>
          </a:xfrm>
          <a:prstGeom prst="rect">
            <a:avLst/>
          </a:prstGeom>
          <a:noFill/>
        </p:spPr>
        <p:txBody>
          <a:bodyPr vert="vert" wrap="square" rtlCol="0" anchor="ctr" anchorCtr="0">
            <a:spAutoFit/>
          </a:bodyPr>
          <a:lstStyle/>
          <a:p>
            <a:r>
              <a:rPr lang="en-US" sz="2400" dirty="0"/>
              <a:t>INDUDSTRY TOTAL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8328C-769C-F5EB-F09F-335E758A9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87925" y="430621"/>
            <a:ext cx="8132620" cy="273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512BC-8DEF-EEC4-1D39-65A29ED9FE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87926" y="3162789"/>
            <a:ext cx="8132620" cy="2828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9531D-4A7F-E6A9-3038-1B59FD30CD80}"/>
              </a:ext>
            </a:extLst>
          </p:cNvPr>
          <p:cNvSpPr txBox="1"/>
          <p:nvPr/>
        </p:nvSpPr>
        <p:spPr>
          <a:xfrm>
            <a:off x="8699572" y="2644170"/>
            <a:ext cx="1943100" cy="1938992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84000"/>
                  </a:schemeClr>
                </a:solidFill>
              </a:rPr>
              <a:t>Artificial Intelligence and Other industries demonstrated the most substantial average total growth, highlighting their strong performance over the period, while the E-commerce &amp; Direct-to-Consumer and Edtech industries underperformed</a:t>
            </a:r>
          </a:p>
        </p:txBody>
      </p:sp>
    </p:spTree>
    <p:extLst>
      <p:ext uri="{BB962C8B-B14F-4D97-AF65-F5344CB8AC3E}">
        <p14:creationId xmlns:p14="http://schemas.microsoft.com/office/powerpoint/2010/main" val="369213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03368-3285-4562-6CB3-00725A24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E85B7-D21B-AD45-9777-4FBEC1E3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Country vs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D4F93-ED39-04F9-CCBC-A0CC909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the average cagr by country&#10;&#10;Description automatically generated">
            <a:extLst>
              <a:ext uri="{FF2B5EF4-FFF2-40B4-BE49-F238E27FC236}">
                <a16:creationId xmlns:a16="http://schemas.microsoft.com/office/drawing/2014/main" id="{10BCE5CD-7E41-0C92-6FDF-9F6B54D1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628652" y="533097"/>
            <a:ext cx="7772400" cy="51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3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11686-81F8-A3A6-19A4-CC4BDDAE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1B590-CE56-0C05-1870-87C5487B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dirty="0"/>
              <a:t>Growth by the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608B1-EB66-8FDA-7AA2-18F10C50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5B9DD053-47C1-EEFD-0ACF-F32A0BFE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53" y="529803"/>
            <a:ext cx="4844096" cy="3229397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17B3CB5B-7AB3-A890-11EF-4C691FA1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079" y="2690075"/>
            <a:ext cx="4844094" cy="3229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66581-D4DC-F9DA-3B10-704F1C8DF90D}"/>
              </a:ext>
            </a:extLst>
          </p:cNvPr>
          <p:cNvSpPr txBox="1"/>
          <p:nvPr/>
        </p:nvSpPr>
        <p:spPr>
          <a:xfrm>
            <a:off x="6947208" y="938529"/>
            <a:ext cx="2241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China had the highest growth from 2022 to 2023 with a growth of $52.93 Billion across all industries.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3F3E8-52AC-E833-0997-436C419279FA}"/>
              </a:ext>
            </a:extLst>
          </p:cNvPr>
          <p:cNvSpPr txBox="1"/>
          <p:nvPr/>
        </p:nvSpPr>
        <p:spPr>
          <a:xfrm>
            <a:off x="1706165" y="4495322"/>
            <a:ext cx="243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Whereas from 2023 to 2024, the United States experienced a growth of $100.10 Billion.</a:t>
            </a:r>
          </a:p>
        </p:txBody>
      </p:sp>
    </p:spTree>
    <p:extLst>
      <p:ext uri="{BB962C8B-B14F-4D97-AF65-F5344CB8AC3E}">
        <p14:creationId xmlns:p14="http://schemas.microsoft.com/office/powerpoint/2010/main" val="57710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87A7B-EF13-D11F-9E26-417BEE27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F045D0-878A-D3F3-20BF-F389BF494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572653" y="3239434"/>
            <a:ext cx="5436618" cy="365125"/>
          </a:xfrm>
        </p:spPr>
        <p:txBody>
          <a:bodyPr/>
          <a:lstStyle/>
          <a:p>
            <a:r>
              <a:rPr lang="en-US" sz="2000" dirty="0"/>
              <a:t>Total growth by countries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044A8-3FB2-DA88-5F37-B6757AAD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D137D0F9-B3A7-263C-CF19-93DED9AA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47" y="703687"/>
            <a:ext cx="7600335" cy="50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8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D24E99-5EB8-1BFF-D472-55FEEA6C3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E561E1-528E-0AE4-5B80-FCF5AC59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Total valuations /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69BF7-58C7-21BC-4ECE-1EEF9341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3503A7CC-3CAE-BC27-1C05-0B1300F8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98" y="592175"/>
            <a:ext cx="7772400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7ED5C-7498-E4B4-037C-44F0364A6B19}"/>
              </a:ext>
            </a:extLst>
          </p:cNvPr>
          <p:cNvSpPr txBox="1"/>
          <p:nvPr/>
        </p:nvSpPr>
        <p:spPr>
          <a:xfrm>
            <a:off x="686879" y="2767476"/>
            <a:ext cx="1444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United States and China are leading the world in their total valuation of all companies in their countries. </a:t>
            </a:r>
          </a:p>
        </p:txBody>
      </p:sp>
    </p:spTree>
    <p:extLst>
      <p:ext uri="{BB962C8B-B14F-4D97-AF65-F5344CB8AC3E}">
        <p14:creationId xmlns:p14="http://schemas.microsoft.com/office/powerpoint/2010/main" val="1668830955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385</Words>
  <Application>Microsoft Macintosh PowerPoint</Application>
  <PresentationFormat>Widescreen</PresentationFormat>
  <Paragraphs>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Elephant</vt:lpstr>
      <vt:lpstr>Univers Condensed</vt:lpstr>
      <vt:lpstr>MemoVTI</vt:lpstr>
      <vt:lpstr>Unicorn Growth</vt:lpstr>
      <vt:lpstr>             Overview: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Lana Huyen</dc:creator>
  <cp:lastModifiedBy>Otgonbayar Baasandorj</cp:lastModifiedBy>
  <cp:revision>6</cp:revision>
  <dcterms:created xsi:type="dcterms:W3CDTF">2024-07-15T18:07:05Z</dcterms:created>
  <dcterms:modified xsi:type="dcterms:W3CDTF">2024-07-16T02:11:30Z</dcterms:modified>
</cp:coreProperties>
</file>